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825" autoAdjust="0"/>
    <p:restoredTop sz="94660"/>
  </p:normalViewPr>
  <p:slideViewPr>
    <p:cSldViewPr>
      <p:cViewPr varScale="1">
        <p:scale>
          <a:sx n="64" d="100"/>
          <a:sy n="64" d="100"/>
        </p:scale>
        <p:origin x="-9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AR"/>
  <c:chart>
    <c:plotArea>
      <c:layout/>
      <c:scatterChart>
        <c:scatterStyle val="smoothMarker"/>
        <c:ser>
          <c:idx val="0"/>
          <c:order val="0"/>
          <c:tx>
            <c:strRef>
              <c:f>Hoja1!$C$6</c:f>
              <c:strCache>
                <c:ptCount val="1"/>
                <c:pt idx="0">
                  <c:v>sen x</c:v>
                </c:pt>
              </c:strCache>
            </c:strRef>
          </c:tx>
          <c:marker>
            <c:symbol val="none"/>
          </c:marker>
          <c:xVal>
            <c:numRef>
              <c:f>Hoja1!$B$7:$B$18</c:f>
              <c:numCache>
                <c:formatCode>0.00</c:formatCode>
                <c:ptCount val="12"/>
                <c:pt idx="0">
                  <c:v>0.52359877559829882</c:v>
                </c:pt>
                <c:pt idx="1">
                  <c:v>1.0471975511965976</c:v>
                </c:pt>
                <c:pt idx="2">
                  <c:v>1.5707963267948966</c:v>
                </c:pt>
                <c:pt idx="3">
                  <c:v>2.0943951023931953</c:v>
                </c:pt>
                <c:pt idx="4">
                  <c:v>2.6179938779914944</c:v>
                </c:pt>
                <c:pt idx="5">
                  <c:v>3.1415926535897931</c:v>
                </c:pt>
                <c:pt idx="6">
                  <c:v>3.6651914291880923</c:v>
                </c:pt>
                <c:pt idx="7">
                  <c:v>4.1887902047863905</c:v>
                </c:pt>
                <c:pt idx="8">
                  <c:v>4.7123889803846897</c:v>
                </c:pt>
                <c:pt idx="9">
                  <c:v>5.2359877559829888</c:v>
                </c:pt>
                <c:pt idx="10">
                  <c:v>5.7595865315812871</c:v>
                </c:pt>
                <c:pt idx="11">
                  <c:v>6.2831853071795862</c:v>
                </c:pt>
              </c:numCache>
            </c:numRef>
          </c:xVal>
          <c:yVal>
            <c:numRef>
              <c:f>Hoja1!$C$7:$C$18</c:f>
              <c:numCache>
                <c:formatCode>0.00</c:formatCode>
                <c:ptCount val="12"/>
                <c:pt idx="0">
                  <c:v>0.49999999999999994</c:v>
                </c:pt>
                <c:pt idx="1">
                  <c:v>0.8660254037844386</c:v>
                </c:pt>
                <c:pt idx="2">
                  <c:v>1</c:v>
                </c:pt>
                <c:pt idx="3">
                  <c:v>0.86602540378443871</c:v>
                </c:pt>
                <c:pt idx="4">
                  <c:v>0.49999999999999994</c:v>
                </c:pt>
                <c:pt idx="5">
                  <c:v>1.22514845490862E-16</c:v>
                </c:pt>
                <c:pt idx="6">
                  <c:v>-0.50000000000000011</c:v>
                </c:pt>
                <c:pt idx="7">
                  <c:v>-0.86602540378443837</c:v>
                </c:pt>
                <c:pt idx="8">
                  <c:v>-1</c:v>
                </c:pt>
                <c:pt idx="9">
                  <c:v>-0.8660254037844386</c:v>
                </c:pt>
                <c:pt idx="10">
                  <c:v>-0.50000000000000044</c:v>
                </c:pt>
                <c:pt idx="11">
                  <c:v>-2.45029690981724E-16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Hoja1!$D$6</c:f>
              <c:strCache>
                <c:ptCount val="1"/>
                <c:pt idx="0">
                  <c:v>sen (x + 1/2)</c:v>
                </c:pt>
              </c:strCache>
            </c:strRef>
          </c:tx>
          <c:marker>
            <c:symbol val="none"/>
          </c:marker>
          <c:xVal>
            <c:numRef>
              <c:f>Hoja1!$B$7:$B$18</c:f>
              <c:numCache>
                <c:formatCode>0.00</c:formatCode>
                <c:ptCount val="12"/>
                <c:pt idx="0">
                  <c:v>0.52359877559829882</c:v>
                </c:pt>
                <c:pt idx="1">
                  <c:v>1.0471975511965976</c:v>
                </c:pt>
                <c:pt idx="2">
                  <c:v>1.5707963267948966</c:v>
                </c:pt>
                <c:pt idx="3">
                  <c:v>2.0943951023931953</c:v>
                </c:pt>
                <c:pt idx="4">
                  <c:v>2.6179938779914944</c:v>
                </c:pt>
                <c:pt idx="5">
                  <c:v>3.1415926535897931</c:v>
                </c:pt>
                <c:pt idx="6">
                  <c:v>3.6651914291880923</c:v>
                </c:pt>
                <c:pt idx="7">
                  <c:v>4.1887902047863905</c:v>
                </c:pt>
                <c:pt idx="8">
                  <c:v>4.7123889803846897</c:v>
                </c:pt>
                <c:pt idx="9">
                  <c:v>5.2359877559829888</c:v>
                </c:pt>
                <c:pt idx="10">
                  <c:v>5.7595865315812871</c:v>
                </c:pt>
                <c:pt idx="11">
                  <c:v>6.2831853071795862</c:v>
                </c:pt>
              </c:numCache>
            </c:numRef>
          </c:xVal>
          <c:yVal>
            <c:numRef>
              <c:f>Hoja1!$D$7:$D$18</c:f>
              <c:numCache>
                <c:formatCode>0.00</c:formatCode>
                <c:ptCount val="12"/>
                <c:pt idx="0">
                  <c:v>0.85398597659946318</c:v>
                </c:pt>
                <c:pt idx="1">
                  <c:v>0.99972156181739369</c:v>
                </c:pt>
                <c:pt idx="2">
                  <c:v>0.87758256189037276</c:v>
                </c:pt>
                <c:pt idx="3">
                  <c:v>0.52029602321319079</c:v>
                </c:pt>
                <c:pt idx="4">
                  <c:v>2.3596585290909432E-2</c:v>
                </c:pt>
                <c:pt idx="5">
                  <c:v>-0.47942553860420289</c:v>
                </c:pt>
                <c:pt idx="6">
                  <c:v>-0.85398597659946329</c:v>
                </c:pt>
                <c:pt idx="7">
                  <c:v>-0.99972156181739369</c:v>
                </c:pt>
                <c:pt idx="8">
                  <c:v>-0.87758256189037276</c:v>
                </c:pt>
                <c:pt idx="9">
                  <c:v>-0.52029602321319057</c:v>
                </c:pt>
                <c:pt idx="10">
                  <c:v>-2.3596585290909997E-2</c:v>
                </c:pt>
                <c:pt idx="11">
                  <c:v>0.47942553860420278</c:v>
                </c:pt>
              </c:numCache>
            </c:numRef>
          </c:yVal>
          <c:smooth val="1"/>
        </c:ser>
        <c:axId val="56135040"/>
        <c:axId val="80938112"/>
      </c:scatterChart>
      <c:valAx>
        <c:axId val="56135040"/>
        <c:scaling>
          <c:orientation val="minMax"/>
        </c:scaling>
        <c:axPos val="b"/>
        <c:numFmt formatCode="0.00" sourceLinked="1"/>
        <c:tickLblPos val="nextTo"/>
        <c:crossAx val="80938112"/>
        <c:crosses val="autoZero"/>
        <c:crossBetween val="midCat"/>
      </c:valAx>
      <c:valAx>
        <c:axId val="80938112"/>
        <c:scaling>
          <c:orientation val="minMax"/>
        </c:scaling>
        <c:axPos val="l"/>
        <c:majorGridlines/>
        <c:numFmt formatCode="0.00" sourceLinked="1"/>
        <c:tickLblPos val="nextTo"/>
        <c:crossAx val="56135040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AR"/>
  <c:chart>
    <c:plotArea>
      <c:layout>
        <c:manualLayout>
          <c:layoutTarget val="inner"/>
          <c:xMode val="edge"/>
          <c:yMode val="edge"/>
          <c:x val="0.10755625801948598"/>
          <c:y val="7.7730688820516078E-2"/>
          <c:w val="0.57161351706036745"/>
          <c:h val="0.89803222513852432"/>
        </c:manualLayout>
      </c:layout>
      <c:scatterChart>
        <c:scatterStyle val="smoothMarker"/>
        <c:ser>
          <c:idx val="0"/>
          <c:order val="0"/>
          <c:tx>
            <c:strRef>
              <c:f>Hoja1!$C$6</c:f>
              <c:strCache>
                <c:ptCount val="1"/>
                <c:pt idx="0">
                  <c:v>sen x</c:v>
                </c:pt>
              </c:strCache>
            </c:strRef>
          </c:tx>
          <c:marker>
            <c:symbol val="none"/>
          </c:marker>
          <c:xVal>
            <c:numRef>
              <c:f>Hoja1!$B$7:$B$18</c:f>
              <c:numCache>
                <c:formatCode>0.00</c:formatCode>
                <c:ptCount val="12"/>
                <c:pt idx="0">
                  <c:v>0.52359877559829882</c:v>
                </c:pt>
                <c:pt idx="1">
                  <c:v>1.0471975511965976</c:v>
                </c:pt>
                <c:pt idx="2">
                  <c:v>1.5707963267948966</c:v>
                </c:pt>
                <c:pt idx="3">
                  <c:v>2.0943951023931953</c:v>
                </c:pt>
                <c:pt idx="4">
                  <c:v>2.6179938779914944</c:v>
                </c:pt>
                <c:pt idx="5">
                  <c:v>3.1415926535897931</c:v>
                </c:pt>
                <c:pt idx="6">
                  <c:v>3.6651914291880923</c:v>
                </c:pt>
                <c:pt idx="7">
                  <c:v>4.1887902047863905</c:v>
                </c:pt>
                <c:pt idx="8">
                  <c:v>4.7123889803846897</c:v>
                </c:pt>
                <c:pt idx="9">
                  <c:v>5.2359877559829888</c:v>
                </c:pt>
                <c:pt idx="10">
                  <c:v>5.7595865315812871</c:v>
                </c:pt>
                <c:pt idx="11">
                  <c:v>6.2831853071795862</c:v>
                </c:pt>
              </c:numCache>
            </c:numRef>
          </c:xVal>
          <c:yVal>
            <c:numRef>
              <c:f>Hoja1!$C$7:$C$18</c:f>
              <c:numCache>
                <c:formatCode>0.00</c:formatCode>
                <c:ptCount val="12"/>
                <c:pt idx="0">
                  <c:v>0.49999999999999994</c:v>
                </c:pt>
                <c:pt idx="1">
                  <c:v>0.8660254037844386</c:v>
                </c:pt>
                <c:pt idx="2">
                  <c:v>1</c:v>
                </c:pt>
                <c:pt idx="3">
                  <c:v>0.86602540378443871</c:v>
                </c:pt>
                <c:pt idx="4">
                  <c:v>0.49999999999999994</c:v>
                </c:pt>
                <c:pt idx="5">
                  <c:v>1.22514845490862E-16</c:v>
                </c:pt>
                <c:pt idx="6">
                  <c:v>-0.50000000000000011</c:v>
                </c:pt>
                <c:pt idx="7">
                  <c:v>-0.86602540378443837</c:v>
                </c:pt>
                <c:pt idx="8">
                  <c:v>-1</c:v>
                </c:pt>
                <c:pt idx="9">
                  <c:v>-0.8660254037844386</c:v>
                </c:pt>
                <c:pt idx="10">
                  <c:v>-0.50000000000000044</c:v>
                </c:pt>
                <c:pt idx="11">
                  <c:v>-2.45029690981724E-16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Hoja1!$D$6</c:f>
              <c:strCache>
                <c:ptCount val="1"/>
                <c:pt idx="0">
                  <c:v>sen (x + 1/2)</c:v>
                </c:pt>
              </c:strCache>
            </c:strRef>
          </c:tx>
          <c:marker>
            <c:symbol val="none"/>
          </c:marker>
          <c:xVal>
            <c:numRef>
              <c:f>Hoja1!$B$7:$B$18</c:f>
              <c:numCache>
                <c:formatCode>0.00</c:formatCode>
                <c:ptCount val="12"/>
                <c:pt idx="0">
                  <c:v>0.52359877559829882</c:v>
                </c:pt>
                <c:pt idx="1">
                  <c:v>1.0471975511965976</c:v>
                </c:pt>
                <c:pt idx="2">
                  <c:v>1.5707963267948966</c:v>
                </c:pt>
                <c:pt idx="3">
                  <c:v>2.0943951023931953</c:v>
                </c:pt>
                <c:pt idx="4">
                  <c:v>2.6179938779914944</c:v>
                </c:pt>
                <c:pt idx="5">
                  <c:v>3.1415926535897931</c:v>
                </c:pt>
                <c:pt idx="6">
                  <c:v>3.6651914291880923</c:v>
                </c:pt>
                <c:pt idx="7">
                  <c:v>4.1887902047863905</c:v>
                </c:pt>
                <c:pt idx="8">
                  <c:v>4.7123889803846897</c:v>
                </c:pt>
                <c:pt idx="9">
                  <c:v>5.2359877559829888</c:v>
                </c:pt>
                <c:pt idx="10">
                  <c:v>5.7595865315812871</c:v>
                </c:pt>
                <c:pt idx="11">
                  <c:v>6.2831853071795862</c:v>
                </c:pt>
              </c:numCache>
            </c:numRef>
          </c:xVal>
          <c:yVal>
            <c:numRef>
              <c:f>Hoja1!$D$7:$D$18</c:f>
              <c:numCache>
                <c:formatCode>0.00</c:formatCode>
                <c:ptCount val="12"/>
                <c:pt idx="0">
                  <c:v>0.85398597659946318</c:v>
                </c:pt>
                <c:pt idx="1">
                  <c:v>0.99972156181739369</c:v>
                </c:pt>
                <c:pt idx="2">
                  <c:v>0.87758256189037276</c:v>
                </c:pt>
                <c:pt idx="3">
                  <c:v>0.52029602321319079</c:v>
                </c:pt>
                <c:pt idx="4">
                  <c:v>2.3596585290909432E-2</c:v>
                </c:pt>
                <c:pt idx="5">
                  <c:v>-0.47942553860420289</c:v>
                </c:pt>
                <c:pt idx="6">
                  <c:v>-0.85398597659946329</c:v>
                </c:pt>
                <c:pt idx="7">
                  <c:v>-0.99972156181739369</c:v>
                </c:pt>
                <c:pt idx="8">
                  <c:v>-0.87758256189037276</c:v>
                </c:pt>
                <c:pt idx="9">
                  <c:v>-0.52029602321319057</c:v>
                </c:pt>
                <c:pt idx="10">
                  <c:v>-2.3596585290909997E-2</c:v>
                </c:pt>
                <c:pt idx="11">
                  <c:v>0.47942553860420278</c:v>
                </c:pt>
              </c:numCache>
            </c:numRef>
          </c:yVal>
          <c:smooth val="1"/>
        </c:ser>
        <c:axId val="81967744"/>
        <c:axId val="84896768"/>
      </c:scatterChart>
      <c:valAx>
        <c:axId val="81967744"/>
        <c:scaling>
          <c:orientation val="minMax"/>
        </c:scaling>
        <c:axPos val="b"/>
        <c:numFmt formatCode="0.00" sourceLinked="1"/>
        <c:tickLblPos val="nextTo"/>
        <c:crossAx val="84896768"/>
        <c:crosses val="autoZero"/>
        <c:crossBetween val="midCat"/>
      </c:valAx>
      <c:valAx>
        <c:axId val="84896768"/>
        <c:scaling>
          <c:orientation val="minMax"/>
        </c:scaling>
        <c:axPos val="l"/>
        <c:majorGridlines/>
        <c:numFmt formatCode="0.00" sourceLinked="1"/>
        <c:tickLblPos val="nextTo"/>
        <c:crossAx val="81967744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A27D11B-7ADC-422F-9513-4ACA9FCC61DE}" type="datetimeFigureOut">
              <a:rPr lang="es-AR" smtClean="0"/>
              <a:t>09/08/2016</a:t>
            </a:fld>
            <a:endParaRPr lang="es-AR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AR" dirty="0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C266F17-AA80-4EBA-A21C-8EDEF69ACE06}" type="slidenum">
              <a:rPr lang="es-AR" smtClean="0"/>
              <a:t>‹Nº›</a:t>
            </a:fld>
            <a:endParaRPr lang="es-A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7D11B-7ADC-422F-9513-4ACA9FCC61DE}" type="datetimeFigureOut">
              <a:rPr lang="es-AR" smtClean="0"/>
              <a:t>09/08/2016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66F17-AA80-4EBA-A21C-8EDEF69ACE06}" type="slidenum">
              <a:rPr lang="es-AR" smtClean="0"/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7D11B-7ADC-422F-9513-4ACA9FCC61DE}" type="datetimeFigureOut">
              <a:rPr lang="es-AR" smtClean="0"/>
              <a:t>09/08/2016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66F17-AA80-4EBA-A21C-8EDEF69ACE06}" type="slidenum">
              <a:rPr lang="es-AR" smtClean="0"/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A27D11B-7ADC-422F-9513-4ACA9FCC61DE}" type="datetimeFigureOut">
              <a:rPr lang="es-AR" smtClean="0"/>
              <a:t>09/08/2016</a:t>
            </a:fld>
            <a:endParaRPr lang="es-AR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C266F17-AA80-4EBA-A21C-8EDEF69ACE06}" type="slidenum">
              <a:rPr lang="es-AR" smtClean="0"/>
              <a:t>‹Nº›</a:t>
            </a:fld>
            <a:endParaRPr lang="es-AR" dirty="0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A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A27D11B-7ADC-422F-9513-4ACA9FCC61DE}" type="datetimeFigureOut">
              <a:rPr lang="es-AR" smtClean="0"/>
              <a:t>09/08/2016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AR" dirty="0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C266F17-AA80-4EBA-A21C-8EDEF69ACE06}" type="slidenum">
              <a:rPr lang="es-AR" smtClean="0"/>
              <a:t>‹Nº›</a:t>
            </a:fld>
            <a:endParaRPr lang="es-A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7D11B-7ADC-422F-9513-4ACA9FCC61DE}" type="datetimeFigureOut">
              <a:rPr lang="es-AR" smtClean="0"/>
              <a:t>09/08/2016</a:t>
            </a:fld>
            <a:endParaRPr lang="es-AR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66F17-AA80-4EBA-A21C-8EDEF69ACE06}" type="slidenum">
              <a:rPr lang="es-AR" smtClean="0"/>
              <a:t>‹Nº›</a:t>
            </a:fld>
            <a:endParaRPr lang="es-AR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7D11B-7ADC-422F-9513-4ACA9FCC61DE}" type="datetimeFigureOut">
              <a:rPr lang="es-AR" smtClean="0"/>
              <a:t>09/08/2016</a:t>
            </a:fld>
            <a:endParaRPr lang="es-AR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66F17-AA80-4EBA-A21C-8EDEF69ACE06}" type="slidenum">
              <a:rPr lang="es-AR" smtClean="0"/>
              <a:t>‹Nº›</a:t>
            </a:fld>
            <a:endParaRPr lang="es-AR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A27D11B-7ADC-422F-9513-4ACA9FCC61DE}" type="datetimeFigureOut">
              <a:rPr lang="es-AR" smtClean="0"/>
              <a:t>09/08/2016</a:t>
            </a:fld>
            <a:endParaRPr lang="es-AR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C266F17-AA80-4EBA-A21C-8EDEF69ACE06}" type="slidenum">
              <a:rPr lang="es-AR" smtClean="0"/>
              <a:t>‹Nº›</a:t>
            </a:fld>
            <a:endParaRPr lang="es-AR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A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7D11B-7ADC-422F-9513-4ACA9FCC61DE}" type="datetimeFigureOut">
              <a:rPr lang="es-AR" smtClean="0"/>
              <a:t>09/08/2016</a:t>
            </a:fld>
            <a:endParaRPr lang="es-AR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66F17-AA80-4EBA-A21C-8EDEF69ACE06}" type="slidenum">
              <a:rPr lang="es-AR" smtClean="0"/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A27D11B-7ADC-422F-9513-4ACA9FCC61DE}" type="datetimeFigureOut">
              <a:rPr lang="es-AR" smtClean="0"/>
              <a:t>09/08/2016</a:t>
            </a:fld>
            <a:endParaRPr lang="es-AR" dirty="0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C266F17-AA80-4EBA-A21C-8EDEF69ACE06}" type="slidenum">
              <a:rPr lang="es-AR" smtClean="0"/>
              <a:t>‹Nº›</a:t>
            </a:fld>
            <a:endParaRPr lang="es-AR" dirty="0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A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A27D11B-7ADC-422F-9513-4ACA9FCC61DE}" type="datetimeFigureOut">
              <a:rPr lang="es-AR" smtClean="0"/>
              <a:t>09/08/2016</a:t>
            </a:fld>
            <a:endParaRPr lang="es-AR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C266F17-AA80-4EBA-A21C-8EDEF69ACE06}" type="slidenum">
              <a:rPr lang="es-AR" smtClean="0"/>
              <a:t>‹Nº›</a:t>
            </a:fld>
            <a:endParaRPr lang="es-AR" dirty="0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A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A27D11B-7ADC-422F-9513-4ACA9FCC61DE}" type="datetimeFigureOut">
              <a:rPr lang="es-AR" smtClean="0"/>
              <a:t>09/08/2016</a:t>
            </a:fld>
            <a:endParaRPr lang="es-AR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AR" dirty="0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C266F17-AA80-4EBA-A21C-8EDEF69ACE06}" type="slidenum">
              <a:rPr lang="es-AR" smtClean="0"/>
              <a:t>‹Nº›</a:t>
            </a:fld>
            <a:endParaRPr lang="es-A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57224" y="214290"/>
            <a:ext cx="7772400" cy="1470025"/>
          </a:xfrm>
        </p:spPr>
        <p:txBody>
          <a:bodyPr/>
          <a:lstStyle/>
          <a:p>
            <a:r>
              <a:rPr lang="es-AR" dirty="0" smtClean="0"/>
              <a:t>Razones Trigonométricas</a:t>
            </a:r>
            <a:endParaRPr lang="es-AR" dirty="0"/>
          </a:p>
        </p:txBody>
      </p:sp>
      <p:pic>
        <p:nvPicPr>
          <p:cNvPr id="5124" name="Picture 4" descr="C:\Users\Ivana\AppData\Local\Microsoft\Windows\Temporary Internet Files\Content.IE5\NE4566CD\Math-Girl-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786058"/>
            <a:ext cx="3126554" cy="3015585"/>
          </a:xfrm>
          <a:prstGeom prst="rect">
            <a:avLst/>
          </a:prstGeom>
          <a:noFill/>
        </p:spPr>
      </p:pic>
      <p:pic>
        <p:nvPicPr>
          <p:cNvPr id="5127" name="Picture 7" descr="C:\Users\Ivana\AppData\Local\Microsoft\Windows\Temporary Internet Files\Content.IE5\VZUE7NSB\OLI_MAT_Olimpiadas_Portada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62543">
            <a:off x="5324488" y="2049179"/>
            <a:ext cx="3769870" cy="267256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50"/>
                            </p:stCondLst>
                            <p:childTnLst>
                              <p:par>
                                <p:cTn id="1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1° Paso</a:t>
            </a:r>
            <a:endParaRPr lang="es-A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t="17362" r="70715" b="27394"/>
          <a:stretch>
            <a:fillRect/>
          </a:stretch>
        </p:blipFill>
        <p:spPr bwMode="auto">
          <a:xfrm>
            <a:off x="571471" y="1857364"/>
            <a:ext cx="4310773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Elipse"/>
          <p:cNvSpPr/>
          <p:nvPr/>
        </p:nvSpPr>
        <p:spPr>
          <a:xfrm>
            <a:off x="3071802" y="1785926"/>
            <a:ext cx="1428760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cxnSp>
        <p:nvCxnSpPr>
          <p:cNvPr id="7" name="6 Conector recto de flecha"/>
          <p:cNvCxnSpPr>
            <a:stCxn id="5" idx="6"/>
          </p:cNvCxnSpPr>
          <p:nvPr/>
        </p:nvCxnSpPr>
        <p:spPr>
          <a:xfrm>
            <a:off x="4500562" y="2035959"/>
            <a:ext cx="1071570" cy="153591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5500694" y="3500438"/>
            <a:ext cx="29289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De esta forma podes pasar los grados a radianes para obtener los siguiente resultados</a:t>
            </a:r>
          </a:p>
          <a:p>
            <a:endParaRPr lang="es-AR" dirty="0"/>
          </a:p>
        </p:txBody>
      </p:sp>
      <p:sp>
        <p:nvSpPr>
          <p:cNvPr id="10" name="9 CuadroTexto"/>
          <p:cNvSpPr txBox="1"/>
          <p:nvPr/>
        </p:nvSpPr>
        <p:spPr>
          <a:xfrm>
            <a:off x="2071670" y="857232"/>
            <a:ext cx="6429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Realizar una tabla con los grados necesarios y luego pasarlo a radianes</a:t>
            </a:r>
            <a:endParaRPr lang="es-AR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450"/>
                            </p:stCondLst>
                            <p:childTnLst>
                              <p:par>
                                <p:cTn id="20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950"/>
                            </p:stCondLst>
                            <p:childTnLst>
                              <p:par>
                                <p:cTn id="2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950"/>
                            </p:stCondLst>
                            <p:childTnLst>
                              <p:par>
                                <p:cTn id="6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2° Paso</a:t>
            </a:r>
            <a:endParaRPr lang="es-AR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 t="17578" r="73645" b="27734"/>
          <a:stretch>
            <a:fillRect/>
          </a:stretch>
        </p:blipFill>
        <p:spPr bwMode="auto">
          <a:xfrm>
            <a:off x="357158" y="1857364"/>
            <a:ext cx="4071966" cy="4750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Elipse"/>
          <p:cNvSpPr/>
          <p:nvPr/>
        </p:nvSpPr>
        <p:spPr>
          <a:xfrm>
            <a:off x="2571736" y="1785926"/>
            <a:ext cx="1428760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cxnSp>
        <p:nvCxnSpPr>
          <p:cNvPr id="9" name="8 Conector recto de flecha"/>
          <p:cNvCxnSpPr/>
          <p:nvPr/>
        </p:nvCxnSpPr>
        <p:spPr>
          <a:xfrm>
            <a:off x="3929058" y="2143116"/>
            <a:ext cx="1071570" cy="153591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CuadroTexto"/>
          <p:cNvSpPr txBox="1"/>
          <p:nvPr/>
        </p:nvSpPr>
        <p:spPr>
          <a:xfrm>
            <a:off x="2214546" y="928670"/>
            <a:ext cx="5429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En este paso se puede ver como obtener el coseno de los ángulos anteriormente obtenidos</a:t>
            </a:r>
            <a:endParaRPr lang="es-AR" dirty="0"/>
          </a:p>
        </p:txBody>
      </p:sp>
      <p:sp>
        <p:nvSpPr>
          <p:cNvPr id="11" name="10 CuadroTexto"/>
          <p:cNvSpPr txBox="1"/>
          <p:nvPr/>
        </p:nvSpPr>
        <p:spPr>
          <a:xfrm>
            <a:off x="4929190" y="3500438"/>
            <a:ext cx="2428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Con esta formula podrás obtener el coseno de los ángulos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100"/>
                            </p:stCondLst>
                            <p:childTnLst>
                              <p:par>
                                <p:cTn id="2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1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600"/>
                            </p:stCondLst>
                            <p:childTnLst>
                              <p:par>
                                <p:cTn id="3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3° paso</a:t>
            </a:r>
            <a:endParaRPr lang="es-A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t="18554" r="72548" b="26758"/>
          <a:stretch>
            <a:fillRect/>
          </a:stretch>
        </p:blipFill>
        <p:spPr bwMode="auto">
          <a:xfrm>
            <a:off x="285720" y="1714488"/>
            <a:ext cx="4357686" cy="4880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Elipse"/>
          <p:cNvSpPr/>
          <p:nvPr/>
        </p:nvSpPr>
        <p:spPr>
          <a:xfrm>
            <a:off x="2928926" y="1571612"/>
            <a:ext cx="1428760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cxnSp>
        <p:nvCxnSpPr>
          <p:cNvPr id="6" name="5 Conector recto de flecha"/>
          <p:cNvCxnSpPr/>
          <p:nvPr/>
        </p:nvCxnSpPr>
        <p:spPr>
          <a:xfrm>
            <a:off x="4143372" y="2000240"/>
            <a:ext cx="1071570" cy="153591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2071670" y="1000108"/>
            <a:ext cx="6000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En este paso deberás buscar la función desplazada</a:t>
            </a:r>
            <a:endParaRPr lang="es-AR" dirty="0"/>
          </a:p>
        </p:txBody>
      </p:sp>
      <p:sp>
        <p:nvSpPr>
          <p:cNvPr id="8" name="7 CuadroTexto"/>
          <p:cNvSpPr txBox="1"/>
          <p:nvPr/>
        </p:nvSpPr>
        <p:spPr>
          <a:xfrm>
            <a:off x="5143504" y="3429000"/>
            <a:ext cx="22860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De este modo podrás obtener la función desplazada</a:t>
            </a:r>
            <a:endParaRPr lang="es-AR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5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5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50"/>
                            </p:stCondLst>
                            <p:childTnLst>
                              <p:par>
                                <p:cTn id="3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4° paso</a:t>
            </a:r>
            <a:endParaRPr lang="es-A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t="3906" r="31369" b="26758"/>
          <a:stretch>
            <a:fillRect/>
          </a:stretch>
        </p:blipFill>
        <p:spPr bwMode="auto">
          <a:xfrm>
            <a:off x="0" y="1785902"/>
            <a:ext cx="8929718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CuadroTexto"/>
          <p:cNvSpPr txBox="1"/>
          <p:nvPr/>
        </p:nvSpPr>
        <p:spPr>
          <a:xfrm>
            <a:off x="2143108" y="785794"/>
            <a:ext cx="6572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Luego de seleccionar los valores necesarios para graficar, recurrir al botón de “insertar” buscar el grafico de dispersión e insertar el con línea suavizada </a:t>
            </a:r>
            <a:endParaRPr lang="es-AR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100"/>
                            </p:stCondLst>
                            <p:childTnLst>
                              <p:par>
                                <p:cTn id="2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5° paso</a:t>
            </a:r>
            <a:endParaRPr lang="es-AR" dirty="0"/>
          </a:p>
        </p:txBody>
      </p:sp>
      <p:graphicFrame>
        <p:nvGraphicFramePr>
          <p:cNvPr id="4" name="2 Gráfico"/>
          <p:cNvGraphicFramePr/>
          <p:nvPr/>
        </p:nvGraphicFramePr>
        <p:xfrm>
          <a:off x="285720" y="1857364"/>
          <a:ext cx="7858180" cy="4743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2071670" y="1000108"/>
            <a:ext cx="6500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Este es el grafico obtenido a partir de la función que trabajamos anteriormente</a:t>
            </a:r>
            <a:endParaRPr lang="es-AR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80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1143000"/>
          </a:xfrm>
        </p:spPr>
        <p:txBody>
          <a:bodyPr/>
          <a:lstStyle/>
          <a:p>
            <a:r>
              <a:rPr lang="es-AR" dirty="0" smtClean="0"/>
              <a:t>Lectura del grafico</a:t>
            </a:r>
            <a:endParaRPr lang="es-AR" dirty="0"/>
          </a:p>
        </p:txBody>
      </p:sp>
      <p:graphicFrame>
        <p:nvGraphicFramePr>
          <p:cNvPr id="4" name="2 Gráfico"/>
          <p:cNvGraphicFramePr/>
          <p:nvPr/>
        </p:nvGraphicFramePr>
        <p:xfrm>
          <a:off x="1428728" y="3000372"/>
          <a:ext cx="7215238" cy="35290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 Abrir llave"/>
          <p:cNvSpPr/>
          <p:nvPr/>
        </p:nvSpPr>
        <p:spPr>
          <a:xfrm>
            <a:off x="1643042" y="3786190"/>
            <a:ext cx="214314" cy="2143140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 dirty="0"/>
          </a:p>
        </p:txBody>
      </p:sp>
      <p:sp>
        <p:nvSpPr>
          <p:cNvPr id="7" name="6 CuadroTexto"/>
          <p:cNvSpPr txBox="1"/>
          <p:nvPr/>
        </p:nvSpPr>
        <p:spPr>
          <a:xfrm>
            <a:off x="500034" y="4643446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Amplitud</a:t>
            </a:r>
            <a:endParaRPr lang="es-AR" dirty="0"/>
          </a:p>
        </p:txBody>
      </p:sp>
      <p:sp>
        <p:nvSpPr>
          <p:cNvPr id="8" name="7 CuadroTexto"/>
          <p:cNvSpPr txBox="1"/>
          <p:nvPr/>
        </p:nvSpPr>
        <p:spPr>
          <a:xfrm>
            <a:off x="5000628" y="857232"/>
            <a:ext cx="3071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dirty="0" smtClean="0"/>
              <a:t>y= cos (x+1/2)</a:t>
            </a:r>
            <a:endParaRPr lang="es-AR" sz="2800" dirty="0"/>
          </a:p>
        </p:txBody>
      </p:sp>
      <p:cxnSp>
        <p:nvCxnSpPr>
          <p:cNvPr id="13" name="12 Conector recto de flecha"/>
          <p:cNvCxnSpPr/>
          <p:nvPr/>
        </p:nvCxnSpPr>
        <p:spPr>
          <a:xfrm rot="5400000">
            <a:off x="6786578" y="1571612"/>
            <a:ext cx="428628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4000496" y="1857364"/>
            <a:ext cx="4286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/>
              <a:t>C</a:t>
            </a:r>
            <a:r>
              <a:rPr lang="es-AR" dirty="0" smtClean="0"/>
              <a:t>omo la fracción es positiva se debe desplazar 90° hacia la izquierda. Moviendo todos los puntos de la función la misma cantidad de grados</a:t>
            </a:r>
            <a:endParaRPr lang="es-AR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00"/>
                            </p:stCondLst>
                            <p:childTnLst>
                              <p:par>
                                <p:cTn id="2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00"/>
                            </p:stCondLst>
                            <p:childTnLst>
                              <p:par>
                                <p:cTn id="36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  <p:bldP spid="6" grpId="0" animBg="1"/>
      <p:bldP spid="7" grpId="0"/>
      <p:bldP spid="8" grpId="0"/>
      <p:bldP spid="1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88</TotalTime>
  <Words>160</Words>
  <Application>Microsoft Office PowerPoint</Application>
  <PresentationFormat>Presentación en pantalla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Mirador</vt:lpstr>
      <vt:lpstr>Razones Trigonométricas</vt:lpstr>
      <vt:lpstr>1° Paso</vt:lpstr>
      <vt:lpstr>2° Paso</vt:lpstr>
      <vt:lpstr>3° paso</vt:lpstr>
      <vt:lpstr>4° paso</vt:lpstr>
      <vt:lpstr>5° paso</vt:lpstr>
      <vt:lpstr>Lectura del grafico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Razones Trigonométricas</dc:title>
  <dc:creator>Ivana</dc:creator>
  <cp:lastModifiedBy>Ivana</cp:lastModifiedBy>
  <cp:revision>11</cp:revision>
  <dcterms:created xsi:type="dcterms:W3CDTF">2016-08-09T21:16:06Z</dcterms:created>
  <dcterms:modified xsi:type="dcterms:W3CDTF">2016-08-09T22:45:03Z</dcterms:modified>
</cp:coreProperties>
</file>